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2" r:id="rId1"/>
  </p:sldMasterIdLst>
  <p:sldIdLst>
    <p:sldId id="256" r:id="rId2"/>
    <p:sldId id="257" r:id="rId3"/>
    <p:sldId id="258" r:id="rId4"/>
    <p:sldId id="286"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6405"/>
  </p:normalViewPr>
  <p:slideViewPr>
    <p:cSldViewPr snapToGrid="0" snapToObjects="1">
      <p:cViewPr varScale="1">
        <p:scale>
          <a:sx n="121" d="100"/>
          <a:sy n="121" d="100"/>
        </p:scale>
        <p:origin x="200"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918439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055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0156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03861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70909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2029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10925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511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8587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7728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00809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6137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3781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1330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8511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56776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611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6/29/20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14954609"/>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archive.ics.uci.edu/ml/datasets/default+of+credit+card+client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1FD6-4F0B-4348-8084-570D7E8AD763}"/>
              </a:ext>
            </a:extLst>
          </p:cNvPr>
          <p:cNvSpPr>
            <a:spLocks noGrp="1"/>
          </p:cNvSpPr>
          <p:nvPr>
            <p:ph type="ctrTitle"/>
          </p:nvPr>
        </p:nvSpPr>
        <p:spPr>
          <a:xfrm>
            <a:off x="1114097" y="451946"/>
            <a:ext cx="9617937" cy="935420"/>
          </a:xfrm>
        </p:spPr>
        <p:txBody>
          <a:bodyPr>
            <a:normAutofit/>
          </a:bodyPr>
          <a:lstStyle/>
          <a:p>
            <a:r>
              <a:rPr lang="en-US" dirty="0"/>
              <a:t>Introduction To Data Science</a:t>
            </a:r>
          </a:p>
        </p:txBody>
      </p:sp>
      <p:sp>
        <p:nvSpPr>
          <p:cNvPr id="3" name="Subtitle 2">
            <a:extLst>
              <a:ext uri="{FF2B5EF4-FFF2-40B4-BE49-F238E27FC236}">
                <a16:creationId xmlns:a16="http://schemas.microsoft.com/office/drawing/2014/main" id="{55BF74AA-5B10-7940-8A82-B0B870739826}"/>
              </a:ext>
            </a:extLst>
          </p:cNvPr>
          <p:cNvSpPr>
            <a:spLocks noGrp="1"/>
          </p:cNvSpPr>
          <p:nvPr>
            <p:ph type="subTitle" idx="1"/>
          </p:nvPr>
        </p:nvSpPr>
        <p:spPr>
          <a:xfrm>
            <a:off x="325821" y="1545021"/>
            <a:ext cx="11456276" cy="5034455"/>
          </a:xfrm>
        </p:spPr>
        <p:txBody>
          <a:bodyPr/>
          <a:lstStyle/>
          <a:p>
            <a:pPr algn="l"/>
            <a:endParaRPr lang="en-US" sz="2800" dirty="0"/>
          </a:p>
          <a:p>
            <a:pPr algn="l"/>
            <a:r>
              <a:rPr lang="en-US" sz="2800" dirty="0"/>
              <a:t>Topic:</a:t>
            </a:r>
            <a:r>
              <a:rPr lang="en-US" dirty="0"/>
              <a:t> </a:t>
            </a:r>
            <a:r>
              <a:rPr lang="en-US" sz="2400" dirty="0"/>
              <a:t>Default Of Credit Card Clients</a:t>
            </a:r>
          </a:p>
          <a:p>
            <a:pPr algn="l"/>
            <a:r>
              <a:rPr lang="en-US" sz="2800" dirty="0"/>
              <a:t>Group Id: 1</a:t>
            </a:r>
          </a:p>
          <a:p>
            <a:pPr algn="l"/>
            <a:r>
              <a:rPr lang="en-US" sz="2800" dirty="0"/>
              <a:t>Group Members:</a:t>
            </a:r>
          </a:p>
          <a:p>
            <a:pPr algn="l"/>
            <a:endParaRPr lang="en-US" sz="2400" dirty="0"/>
          </a:p>
          <a:p>
            <a:pPr algn="l"/>
            <a:r>
              <a:rPr lang="en-US" sz="2400" dirty="0"/>
              <a:t>      Mohsin Basti                      L1f16bscs0049</a:t>
            </a:r>
          </a:p>
          <a:p>
            <a:pPr algn="l"/>
            <a:r>
              <a:rPr lang="en-US" sz="2400" dirty="0"/>
              <a:t>      Abdullah Shafique            L1f16bscs0159</a:t>
            </a:r>
          </a:p>
          <a:p>
            <a:pPr algn="l"/>
            <a:r>
              <a:rPr lang="en-US" sz="2400" dirty="0"/>
              <a:t>      Rehmat Ali Haider             L1s16bscs0021</a:t>
            </a:r>
          </a:p>
        </p:txBody>
      </p:sp>
    </p:spTree>
    <p:extLst>
      <p:ext uri="{BB962C8B-B14F-4D97-AF65-F5344CB8AC3E}">
        <p14:creationId xmlns:p14="http://schemas.microsoft.com/office/powerpoint/2010/main" val="2017027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04EC-421F-6B4E-83C1-2D0463F9ED68}"/>
              </a:ext>
            </a:extLst>
          </p:cNvPr>
          <p:cNvSpPr>
            <a:spLocks noGrp="1"/>
          </p:cNvSpPr>
          <p:nvPr>
            <p:ph type="title"/>
          </p:nvPr>
        </p:nvSpPr>
        <p:spPr>
          <a:xfrm>
            <a:off x="822435" y="126125"/>
            <a:ext cx="10131425" cy="620110"/>
          </a:xfrm>
        </p:spPr>
        <p:txBody>
          <a:bodyPr>
            <a:normAutofit fontScale="90000"/>
          </a:bodyPr>
          <a:lstStyle/>
          <a:p>
            <a:r>
              <a:rPr lang="en-US" dirty="0"/>
              <a:t>                                             Box plot</a:t>
            </a:r>
          </a:p>
        </p:txBody>
      </p:sp>
      <p:pic>
        <p:nvPicPr>
          <p:cNvPr id="4" name="Content Placeholder 3">
            <a:extLst>
              <a:ext uri="{FF2B5EF4-FFF2-40B4-BE49-F238E27FC236}">
                <a16:creationId xmlns:a16="http://schemas.microsoft.com/office/drawing/2014/main" id="{908AB4F6-AE6D-A04D-BBE3-513C87ABB99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71145" y="914400"/>
            <a:ext cx="8692055" cy="5943600"/>
          </a:xfrm>
          <a:prstGeom prst="rect">
            <a:avLst/>
          </a:prstGeom>
        </p:spPr>
      </p:pic>
    </p:spTree>
    <p:extLst>
      <p:ext uri="{BB962C8B-B14F-4D97-AF65-F5344CB8AC3E}">
        <p14:creationId xmlns:p14="http://schemas.microsoft.com/office/powerpoint/2010/main" val="897449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E541-BCED-8449-A131-E62A4F373B06}"/>
              </a:ext>
            </a:extLst>
          </p:cNvPr>
          <p:cNvSpPr>
            <a:spLocks noGrp="1"/>
          </p:cNvSpPr>
          <p:nvPr>
            <p:ph type="title"/>
          </p:nvPr>
        </p:nvSpPr>
        <p:spPr>
          <a:xfrm>
            <a:off x="843456" y="115613"/>
            <a:ext cx="10131425" cy="641131"/>
          </a:xfrm>
        </p:spPr>
        <p:txBody>
          <a:bodyPr/>
          <a:lstStyle/>
          <a:p>
            <a:r>
              <a:rPr lang="en-US" dirty="0"/>
              <a:t>                                         Bar plot</a:t>
            </a:r>
          </a:p>
        </p:txBody>
      </p:sp>
      <p:pic>
        <p:nvPicPr>
          <p:cNvPr id="4" name="Content Placeholder 3">
            <a:extLst>
              <a:ext uri="{FF2B5EF4-FFF2-40B4-BE49-F238E27FC236}">
                <a16:creationId xmlns:a16="http://schemas.microsoft.com/office/drawing/2014/main" id="{3AC490DC-D591-2D47-AA56-FBD3B4D26B3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65433" y="840828"/>
            <a:ext cx="8303174" cy="6017172"/>
          </a:xfrm>
          <a:prstGeom prst="rect">
            <a:avLst/>
          </a:prstGeom>
        </p:spPr>
      </p:pic>
    </p:spTree>
    <p:extLst>
      <p:ext uri="{BB962C8B-B14F-4D97-AF65-F5344CB8AC3E}">
        <p14:creationId xmlns:p14="http://schemas.microsoft.com/office/powerpoint/2010/main" val="4245225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DEE4-BB34-BD4D-8263-5726A3FADBB1}"/>
              </a:ext>
            </a:extLst>
          </p:cNvPr>
          <p:cNvSpPr>
            <a:spLocks noGrp="1"/>
          </p:cNvSpPr>
          <p:nvPr>
            <p:ph type="title"/>
          </p:nvPr>
        </p:nvSpPr>
        <p:spPr>
          <a:xfrm>
            <a:off x="917028" y="147145"/>
            <a:ext cx="10131425" cy="641131"/>
          </a:xfrm>
        </p:spPr>
        <p:txBody>
          <a:bodyPr/>
          <a:lstStyle/>
          <a:p>
            <a:r>
              <a:rPr lang="en-US" dirty="0"/>
              <a:t>                                         BAR PLOT</a:t>
            </a:r>
          </a:p>
        </p:txBody>
      </p:sp>
      <p:pic>
        <p:nvPicPr>
          <p:cNvPr id="4" name="Content Placeholder 3">
            <a:extLst>
              <a:ext uri="{FF2B5EF4-FFF2-40B4-BE49-F238E27FC236}">
                <a16:creationId xmlns:a16="http://schemas.microsoft.com/office/drawing/2014/main" id="{C5F19837-4266-9548-9837-174DA24CBE3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29102" y="1019503"/>
            <a:ext cx="8828691" cy="5838497"/>
          </a:xfrm>
          <a:prstGeom prst="rect">
            <a:avLst/>
          </a:prstGeom>
        </p:spPr>
      </p:pic>
    </p:spTree>
    <p:extLst>
      <p:ext uri="{BB962C8B-B14F-4D97-AF65-F5344CB8AC3E}">
        <p14:creationId xmlns:p14="http://schemas.microsoft.com/office/powerpoint/2010/main" val="4266925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2462-D12C-784B-A453-B8D86B92F0C3}"/>
              </a:ext>
            </a:extLst>
          </p:cNvPr>
          <p:cNvSpPr>
            <a:spLocks noGrp="1"/>
          </p:cNvSpPr>
          <p:nvPr>
            <p:ph type="title"/>
          </p:nvPr>
        </p:nvSpPr>
        <p:spPr>
          <a:xfrm>
            <a:off x="1030287" y="136636"/>
            <a:ext cx="10131425" cy="546538"/>
          </a:xfrm>
        </p:spPr>
        <p:txBody>
          <a:bodyPr>
            <a:normAutofit fontScale="90000"/>
          </a:bodyPr>
          <a:lstStyle/>
          <a:p>
            <a:r>
              <a:rPr lang="en-US" dirty="0"/>
              <a:t>                                             Bar plot</a:t>
            </a:r>
          </a:p>
        </p:txBody>
      </p:sp>
      <p:pic>
        <p:nvPicPr>
          <p:cNvPr id="4" name="Content Placeholder 3">
            <a:extLst>
              <a:ext uri="{FF2B5EF4-FFF2-40B4-BE49-F238E27FC236}">
                <a16:creationId xmlns:a16="http://schemas.microsoft.com/office/drawing/2014/main" id="{74513944-CDA3-104B-A701-DA537B2B5E4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881352" y="683174"/>
            <a:ext cx="8313682" cy="6174826"/>
          </a:xfrm>
          <a:prstGeom prst="rect">
            <a:avLst/>
          </a:prstGeom>
        </p:spPr>
      </p:pic>
    </p:spTree>
    <p:extLst>
      <p:ext uri="{BB962C8B-B14F-4D97-AF65-F5344CB8AC3E}">
        <p14:creationId xmlns:p14="http://schemas.microsoft.com/office/powerpoint/2010/main" val="56477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DDB3-26C9-A74D-9F5E-771AC5CE103D}"/>
              </a:ext>
            </a:extLst>
          </p:cNvPr>
          <p:cNvSpPr>
            <a:spLocks noGrp="1"/>
          </p:cNvSpPr>
          <p:nvPr>
            <p:ph type="title"/>
          </p:nvPr>
        </p:nvSpPr>
        <p:spPr>
          <a:xfrm>
            <a:off x="1030287" y="126125"/>
            <a:ext cx="10131425" cy="672662"/>
          </a:xfrm>
        </p:spPr>
        <p:txBody>
          <a:bodyPr/>
          <a:lstStyle/>
          <a:p>
            <a:r>
              <a:rPr lang="en-US" dirty="0"/>
              <a:t>                                       Dot plot</a:t>
            </a:r>
          </a:p>
        </p:txBody>
      </p:sp>
      <p:pic>
        <p:nvPicPr>
          <p:cNvPr id="4" name="Content Placeholder 3">
            <a:extLst>
              <a:ext uri="{FF2B5EF4-FFF2-40B4-BE49-F238E27FC236}">
                <a16:creationId xmlns:a16="http://schemas.microsoft.com/office/drawing/2014/main" id="{49590241-59EC-054D-A40D-8CF9976965AA}"/>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608083" y="798786"/>
            <a:ext cx="9007365" cy="6059213"/>
          </a:xfrm>
          <a:prstGeom prst="rect">
            <a:avLst/>
          </a:prstGeom>
        </p:spPr>
      </p:pic>
    </p:spTree>
    <p:extLst>
      <p:ext uri="{BB962C8B-B14F-4D97-AF65-F5344CB8AC3E}">
        <p14:creationId xmlns:p14="http://schemas.microsoft.com/office/powerpoint/2010/main" val="85197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DD02C-AC9A-5342-8E94-DCEF912EDADA}"/>
              </a:ext>
            </a:extLst>
          </p:cNvPr>
          <p:cNvSpPr>
            <a:spLocks noGrp="1"/>
          </p:cNvSpPr>
          <p:nvPr>
            <p:ph type="title"/>
          </p:nvPr>
        </p:nvSpPr>
        <p:spPr>
          <a:xfrm>
            <a:off x="938050" y="157657"/>
            <a:ext cx="10131425" cy="683172"/>
          </a:xfrm>
        </p:spPr>
        <p:txBody>
          <a:bodyPr/>
          <a:lstStyle/>
          <a:p>
            <a:r>
              <a:rPr lang="en-US" dirty="0"/>
              <a:t>                                      Dot plot</a:t>
            </a:r>
          </a:p>
        </p:txBody>
      </p:sp>
      <p:pic>
        <p:nvPicPr>
          <p:cNvPr id="4" name="Content Placeholder 3">
            <a:extLst>
              <a:ext uri="{FF2B5EF4-FFF2-40B4-BE49-F238E27FC236}">
                <a16:creationId xmlns:a16="http://schemas.microsoft.com/office/drawing/2014/main" id="{610420AF-85DD-5B49-8525-EF204E33175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22525" y="756745"/>
            <a:ext cx="9671599" cy="6101255"/>
          </a:xfrm>
          <a:prstGeom prst="rect">
            <a:avLst/>
          </a:prstGeom>
        </p:spPr>
      </p:pic>
    </p:spTree>
    <p:extLst>
      <p:ext uri="{BB962C8B-B14F-4D97-AF65-F5344CB8AC3E}">
        <p14:creationId xmlns:p14="http://schemas.microsoft.com/office/powerpoint/2010/main" val="1829971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F950D-0DAA-DD4D-A4A2-33A294305450}"/>
              </a:ext>
            </a:extLst>
          </p:cNvPr>
          <p:cNvSpPr>
            <a:spLocks noGrp="1"/>
          </p:cNvSpPr>
          <p:nvPr>
            <p:ph type="title"/>
          </p:nvPr>
        </p:nvSpPr>
        <p:spPr>
          <a:xfrm>
            <a:off x="1030287" y="84084"/>
            <a:ext cx="10131425" cy="756744"/>
          </a:xfrm>
        </p:spPr>
        <p:txBody>
          <a:bodyPr>
            <a:normAutofit/>
          </a:bodyPr>
          <a:lstStyle/>
          <a:p>
            <a:r>
              <a:rPr lang="en-US" dirty="0"/>
              <a:t>                                       Dot plot</a:t>
            </a:r>
          </a:p>
        </p:txBody>
      </p:sp>
      <p:pic>
        <p:nvPicPr>
          <p:cNvPr id="4" name="Content Placeholder 3">
            <a:extLst>
              <a:ext uri="{FF2B5EF4-FFF2-40B4-BE49-F238E27FC236}">
                <a16:creationId xmlns:a16="http://schemas.microsoft.com/office/drawing/2014/main" id="{5A17F68A-C63D-4D42-A38F-4353A004F97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5627" y="840828"/>
            <a:ext cx="9921765" cy="6017172"/>
          </a:xfrm>
          <a:prstGeom prst="rect">
            <a:avLst/>
          </a:prstGeom>
        </p:spPr>
      </p:pic>
    </p:spTree>
    <p:extLst>
      <p:ext uri="{BB962C8B-B14F-4D97-AF65-F5344CB8AC3E}">
        <p14:creationId xmlns:p14="http://schemas.microsoft.com/office/powerpoint/2010/main" val="4235162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DC56-7499-704C-BD1B-0A8E6AD03785}"/>
              </a:ext>
            </a:extLst>
          </p:cNvPr>
          <p:cNvSpPr>
            <a:spLocks noGrp="1"/>
          </p:cNvSpPr>
          <p:nvPr>
            <p:ph type="title"/>
          </p:nvPr>
        </p:nvSpPr>
        <p:spPr>
          <a:xfrm>
            <a:off x="1030287" y="147146"/>
            <a:ext cx="10131425" cy="788276"/>
          </a:xfrm>
        </p:spPr>
        <p:txBody>
          <a:bodyPr/>
          <a:lstStyle/>
          <a:p>
            <a:r>
              <a:rPr lang="en-US" dirty="0"/>
              <a:t>                                    Violin plot</a:t>
            </a:r>
          </a:p>
        </p:txBody>
      </p:sp>
      <p:pic>
        <p:nvPicPr>
          <p:cNvPr id="4" name="Content Placeholder 3">
            <a:extLst>
              <a:ext uri="{FF2B5EF4-FFF2-40B4-BE49-F238E27FC236}">
                <a16:creationId xmlns:a16="http://schemas.microsoft.com/office/drawing/2014/main" id="{F3BFFEB5-0E5B-C845-AC57-CCFDCFD4FD7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71751" y="935422"/>
            <a:ext cx="9680027" cy="5922578"/>
          </a:xfrm>
          <a:prstGeom prst="rect">
            <a:avLst/>
          </a:prstGeom>
        </p:spPr>
      </p:pic>
    </p:spTree>
    <p:extLst>
      <p:ext uri="{BB962C8B-B14F-4D97-AF65-F5344CB8AC3E}">
        <p14:creationId xmlns:p14="http://schemas.microsoft.com/office/powerpoint/2010/main" val="93187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37F9-153E-4A4A-A71A-41BF1CCC7131}"/>
              </a:ext>
            </a:extLst>
          </p:cNvPr>
          <p:cNvSpPr>
            <a:spLocks noGrp="1"/>
          </p:cNvSpPr>
          <p:nvPr>
            <p:ph type="title"/>
          </p:nvPr>
        </p:nvSpPr>
        <p:spPr>
          <a:xfrm>
            <a:off x="917029" y="168167"/>
            <a:ext cx="10131425" cy="651640"/>
          </a:xfrm>
        </p:spPr>
        <p:txBody>
          <a:bodyPr>
            <a:normAutofit/>
          </a:bodyPr>
          <a:lstStyle/>
          <a:p>
            <a:r>
              <a:rPr lang="en-US" dirty="0"/>
              <a:t>                                    Violin plot</a:t>
            </a:r>
          </a:p>
        </p:txBody>
      </p:sp>
      <p:pic>
        <p:nvPicPr>
          <p:cNvPr id="4" name="Content Placeholder 3">
            <a:extLst>
              <a:ext uri="{FF2B5EF4-FFF2-40B4-BE49-F238E27FC236}">
                <a16:creationId xmlns:a16="http://schemas.microsoft.com/office/drawing/2014/main" id="{72DAF01F-3AFE-D54D-9024-F83EBBFDFA2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40221" y="977462"/>
            <a:ext cx="9690538" cy="5880538"/>
          </a:xfrm>
          <a:prstGeom prst="rect">
            <a:avLst/>
          </a:prstGeom>
        </p:spPr>
      </p:pic>
    </p:spTree>
    <p:extLst>
      <p:ext uri="{BB962C8B-B14F-4D97-AF65-F5344CB8AC3E}">
        <p14:creationId xmlns:p14="http://schemas.microsoft.com/office/powerpoint/2010/main" val="2413661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83AE-9847-AD41-879E-F1DD86DD6FF7}"/>
              </a:ext>
            </a:extLst>
          </p:cNvPr>
          <p:cNvSpPr>
            <a:spLocks noGrp="1"/>
          </p:cNvSpPr>
          <p:nvPr>
            <p:ph type="title"/>
          </p:nvPr>
        </p:nvSpPr>
        <p:spPr>
          <a:xfrm>
            <a:off x="1030287" y="147146"/>
            <a:ext cx="10131425" cy="683172"/>
          </a:xfrm>
        </p:spPr>
        <p:txBody>
          <a:bodyPr/>
          <a:lstStyle/>
          <a:p>
            <a:r>
              <a:rPr lang="en-US" dirty="0"/>
              <a:t>                                    Violin plot</a:t>
            </a:r>
          </a:p>
        </p:txBody>
      </p:sp>
      <p:pic>
        <p:nvPicPr>
          <p:cNvPr id="4" name="Content Placeholder 3">
            <a:extLst>
              <a:ext uri="{FF2B5EF4-FFF2-40B4-BE49-F238E27FC236}">
                <a16:creationId xmlns:a16="http://schemas.microsoft.com/office/drawing/2014/main" id="{12BCE464-A99A-C74F-8574-046AA0D9623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0287" y="830318"/>
            <a:ext cx="10026596" cy="6027682"/>
          </a:xfrm>
          <a:prstGeom prst="rect">
            <a:avLst/>
          </a:prstGeom>
        </p:spPr>
      </p:pic>
    </p:spTree>
    <p:extLst>
      <p:ext uri="{BB962C8B-B14F-4D97-AF65-F5344CB8AC3E}">
        <p14:creationId xmlns:p14="http://schemas.microsoft.com/office/powerpoint/2010/main" val="1248314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1D33-062A-1544-84DC-255B79B25264}"/>
              </a:ext>
            </a:extLst>
          </p:cNvPr>
          <p:cNvSpPr>
            <a:spLocks noGrp="1"/>
          </p:cNvSpPr>
          <p:nvPr>
            <p:ph type="title"/>
          </p:nvPr>
        </p:nvSpPr>
        <p:spPr>
          <a:xfrm>
            <a:off x="1030287" y="278523"/>
            <a:ext cx="10131425" cy="788276"/>
          </a:xfrm>
        </p:spPr>
        <p:txBody>
          <a:bodyPr/>
          <a:lstStyle/>
          <a:p>
            <a:r>
              <a:rPr lang="en-US" dirty="0"/>
              <a:t>                                introduction</a:t>
            </a:r>
          </a:p>
        </p:txBody>
      </p:sp>
      <p:sp>
        <p:nvSpPr>
          <p:cNvPr id="3" name="Content Placeholder 2">
            <a:extLst>
              <a:ext uri="{FF2B5EF4-FFF2-40B4-BE49-F238E27FC236}">
                <a16:creationId xmlns:a16="http://schemas.microsoft.com/office/drawing/2014/main" id="{B44EC496-0B79-1142-804A-9237F8651B4F}"/>
              </a:ext>
            </a:extLst>
          </p:cNvPr>
          <p:cNvSpPr>
            <a:spLocks noGrp="1"/>
          </p:cNvSpPr>
          <p:nvPr>
            <p:ph idx="1"/>
          </p:nvPr>
        </p:nvSpPr>
        <p:spPr>
          <a:xfrm>
            <a:off x="262759" y="1271752"/>
            <a:ext cx="11655972" cy="5307725"/>
          </a:xfrm>
        </p:spPr>
        <p:txBody>
          <a:bodyPr>
            <a:normAutofit fontScale="92500" lnSpcReduction="10000"/>
          </a:bodyPr>
          <a:lstStyle/>
          <a:p>
            <a:endParaRPr lang="en-US" sz="2400" dirty="0"/>
          </a:p>
          <a:p>
            <a:endParaRPr lang="en-US" sz="2400" dirty="0"/>
          </a:p>
          <a:p>
            <a:endParaRPr lang="en-US" sz="2400" dirty="0"/>
          </a:p>
          <a:p>
            <a:r>
              <a:rPr lang="en-US" sz="3200" dirty="0"/>
              <a:t>Motivation:</a:t>
            </a:r>
          </a:p>
          <a:p>
            <a:pPr marL="0" indent="0">
              <a:buNone/>
            </a:pPr>
            <a:endParaRPr lang="en-US" dirty="0"/>
          </a:p>
          <a:p>
            <a:pPr marL="0" indent="0">
              <a:buNone/>
            </a:pPr>
            <a:endParaRPr lang="en-US" dirty="0"/>
          </a:p>
          <a:p>
            <a:pPr marL="457200" indent="-457200">
              <a:buFont typeface="+mj-lt"/>
              <a:buAutoNum type="arabicPeriod"/>
            </a:pPr>
            <a:r>
              <a:rPr lang="en-US" sz="2400" dirty="0"/>
              <a:t>Banks play an vital role in providing financial services to people/country etc.</a:t>
            </a:r>
          </a:p>
          <a:p>
            <a:pPr marL="457200" indent="-457200">
              <a:buFont typeface="+mj-lt"/>
              <a:buAutoNum type="arabicPeriod"/>
            </a:pPr>
            <a:r>
              <a:rPr lang="en-US" sz="2400" dirty="0"/>
              <a:t>To avoid any loss, banks must be careful while investing or giving loans to people.</a:t>
            </a:r>
          </a:p>
          <a:p>
            <a:pPr marL="457200" indent="-457200">
              <a:buFont typeface="+mj-lt"/>
              <a:buAutoNum type="arabicPeriod"/>
            </a:pPr>
            <a:r>
              <a:rPr lang="en-US" sz="2400" dirty="0"/>
              <a:t>Our motivation was to make such an application which will help banks to get to know about the potential of customers to whom bank is going to give loan.</a:t>
            </a:r>
          </a:p>
          <a:p>
            <a:pPr marL="457200" indent="-457200">
              <a:buFont typeface="+mj-lt"/>
              <a:buAutoNum type="arabicPeriod"/>
            </a:pPr>
            <a:r>
              <a:rPr lang="en-US" sz="2400" dirty="0"/>
              <a:t>Our application will help the banks to know whether the customers will be able to pay</a:t>
            </a:r>
          </a:p>
          <a:p>
            <a:pPr marL="0" indent="0">
              <a:buNone/>
            </a:pPr>
            <a:r>
              <a:rPr lang="en-US" sz="2400" dirty="0"/>
              <a:t>       credit card payment next month or not.</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01399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D5798-8504-1A45-85BD-83A0B36B8846}"/>
              </a:ext>
            </a:extLst>
          </p:cNvPr>
          <p:cNvSpPr>
            <a:spLocks noGrp="1"/>
          </p:cNvSpPr>
          <p:nvPr>
            <p:ph type="title"/>
          </p:nvPr>
        </p:nvSpPr>
        <p:spPr>
          <a:xfrm>
            <a:off x="1030287" y="178676"/>
            <a:ext cx="10131425" cy="756745"/>
          </a:xfrm>
        </p:spPr>
        <p:txBody>
          <a:bodyPr/>
          <a:lstStyle/>
          <a:p>
            <a:r>
              <a:rPr lang="en-US" dirty="0"/>
              <a:t>              Machine learning modelling</a:t>
            </a:r>
          </a:p>
        </p:txBody>
      </p:sp>
      <p:sp>
        <p:nvSpPr>
          <p:cNvPr id="3" name="Content Placeholder 2">
            <a:extLst>
              <a:ext uri="{FF2B5EF4-FFF2-40B4-BE49-F238E27FC236}">
                <a16:creationId xmlns:a16="http://schemas.microsoft.com/office/drawing/2014/main" id="{04D052EC-F73E-9B4E-8EB4-C4A983C572ED}"/>
              </a:ext>
            </a:extLst>
          </p:cNvPr>
          <p:cNvSpPr>
            <a:spLocks noGrp="1"/>
          </p:cNvSpPr>
          <p:nvPr>
            <p:ph idx="1"/>
          </p:nvPr>
        </p:nvSpPr>
        <p:spPr>
          <a:xfrm>
            <a:off x="0" y="1219200"/>
            <a:ext cx="12191999" cy="5638799"/>
          </a:xfrm>
        </p:spPr>
        <p:txBody>
          <a:bodyPr/>
          <a:lstStyle/>
          <a:p>
            <a:endParaRPr lang="en-US" sz="2800" dirty="0"/>
          </a:p>
          <a:p>
            <a:endParaRPr lang="en-US" sz="2800" dirty="0"/>
          </a:p>
          <a:p>
            <a:endParaRPr lang="en-US" sz="2800" dirty="0"/>
          </a:p>
          <a:p>
            <a:r>
              <a:rPr lang="en-US" sz="2800" dirty="0"/>
              <a:t>Machine Learning Models Used in our projects:</a:t>
            </a:r>
          </a:p>
          <a:p>
            <a:endParaRPr lang="en-US" dirty="0"/>
          </a:p>
          <a:p>
            <a:pPr marL="457200" indent="-457200">
              <a:buFont typeface="+mj-lt"/>
              <a:buAutoNum type="arabicPeriod"/>
            </a:pPr>
            <a:r>
              <a:rPr lang="en-US" sz="2400" dirty="0"/>
              <a:t>Random Forest</a:t>
            </a:r>
          </a:p>
          <a:p>
            <a:pPr marL="457200" indent="-457200">
              <a:buFont typeface="+mj-lt"/>
              <a:buAutoNum type="arabicPeriod"/>
            </a:pPr>
            <a:r>
              <a:rPr lang="en-US" sz="2400" dirty="0"/>
              <a:t>SVM</a:t>
            </a:r>
          </a:p>
          <a:p>
            <a:pPr marL="457200" indent="-457200">
              <a:buFont typeface="+mj-lt"/>
              <a:buAutoNum type="arabicPeriod"/>
            </a:pPr>
            <a:r>
              <a:rPr lang="en-US" sz="2400" dirty="0"/>
              <a:t>Naïve Bayes</a:t>
            </a:r>
          </a:p>
          <a:p>
            <a:pPr marL="457200" indent="-457200">
              <a:buFont typeface="+mj-lt"/>
              <a:buAutoNum type="arabicPeriod"/>
            </a:pPr>
            <a:r>
              <a:rPr lang="en-US" sz="2400" dirty="0"/>
              <a:t>Decision Tree</a:t>
            </a:r>
          </a:p>
          <a:p>
            <a:pPr marL="457200" indent="-457200">
              <a:buFont typeface="+mj-lt"/>
              <a:buAutoNum type="arabicPeriod"/>
            </a:pPr>
            <a:r>
              <a:rPr lang="en-US" sz="2400" dirty="0"/>
              <a:t>Classification Neural Network</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74912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2B8B-B4DC-944A-867D-C57161496AA9}"/>
              </a:ext>
            </a:extLst>
          </p:cNvPr>
          <p:cNvSpPr>
            <a:spLocks noGrp="1"/>
          </p:cNvSpPr>
          <p:nvPr>
            <p:ph type="title"/>
          </p:nvPr>
        </p:nvSpPr>
        <p:spPr>
          <a:xfrm>
            <a:off x="1030287" y="136634"/>
            <a:ext cx="10131425" cy="756745"/>
          </a:xfrm>
        </p:spPr>
        <p:txBody>
          <a:bodyPr/>
          <a:lstStyle/>
          <a:p>
            <a:r>
              <a:rPr lang="en-US" dirty="0"/>
              <a:t>         Detail of machine learning models</a:t>
            </a:r>
          </a:p>
        </p:txBody>
      </p:sp>
      <p:sp>
        <p:nvSpPr>
          <p:cNvPr id="3" name="Content Placeholder 2">
            <a:extLst>
              <a:ext uri="{FF2B5EF4-FFF2-40B4-BE49-F238E27FC236}">
                <a16:creationId xmlns:a16="http://schemas.microsoft.com/office/drawing/2014/main" id="{AB125153-0B0F-5A4E-8D07-56D746BD7FEF}"/>
              </a:ext>
            </a:extLst>
          </p:cNvPr>
          <p:cNvSpPr>
            <a:spLocks noGrp="1"/>
          </p:cNvSpPr>
          <p:nvPr>
            <p:ph idx="1"/>
          </p:nvPr>
        </p:nvSpPr>
        <p:spPr>
          <a:xfrm>
            <a:off x="0" y="1135117"/>
            <a:ext cx="12191999" cy="5722883"/>
          </a:xfrm>
        </p:spPr>
        <p:txBody>
          <a:bodyPr>
            <a:normAutofit fontScale="85000" lnSpcReduction="20000"/>
          </a:bodyPr>
          <a:lstStyle/>
          <a:p>
            <a:endParaRPr lang="en-US" sz="2800" dirty="0"/>
          </a:p>
          <a:p>
            <a:endParaRPr lang="en-US" sz="2800" dirty="0"/>
          </a:p>
          <a:p>
            <a:r>
              <a:rPr lang="en-US" sz="3300" dirty="0"/>
              <a:t>SVM Model:</a:t>
            </a:r>
          </a:p>
          <a:p>
            <a:pPr marL="457200" indent="-457200">
              <a:buFont typeface="+mj-lt"/>
              <a:buAutoNum type="arabicPeriod"/>
            </a:pPr>
            <a:r>
              <a:rPr lang="en-US" sz="2400" dirty="0"/>
              <a:t>75% data was used for training and 25% data was used for testing</a:t>
            </a:r>
          </a:p>
          <a:p>
            <a:pPr marL="457200" indent="-457200">
              <a:buFont typeface="+mj-lt"/>
              <a:buAutoNum type="arabicPeriod"/>
            </a:pPr>
            <a:r>
              <a:rPr lang="en-US" sz="2400" dirty="0"/>
              <a:t>Accuracy was 81%</a:t>
            </a:r>
          </a:p>
          <a:p>
            <a:r>
              <a:rPr lang="en-US" sz="2800" dirty="0"/>
              <a:t>Decision Tree:</a:t>
            </a:r>
          </a:p>
          <a:p>
            <a:pPr marL="457200" indent="-457200">
              <a:buFont typeface="+mj-lt"/>
              <a:buAutoNum type="arabicPeriod"/>
            </a:pPr>
            <a:r>
              <a:rPr lang="en-US" sz="2400" dirty="0"/>
              <a:t>80% data was used for training and 20% data was used for testing</a:t>
            </a:r>
          </a:p>
          <a:p>
            <a:pPr marL="457200" indent="-457200">
              <a:buFont typeface="+mj-lt"/>
              <a:buAutoNum type="arabicPeriod"/>
            </a:pPr>
            <a:r>
              <a:rPr lang="en-US" sz="2400" dirty="0"/>
              <a:t>Accuracy was 82%</a:t>
            </a:r>
          </a:p>
          <a:p>
            <a:r>
              <a:rPr lang="en-US" sz="2800" dirty="0"/>
              <a:t>Naïve Bayes:</a:t>
            </a:r>
          </a:p>
          <a:p>
            <a:pPr marL="457200" indent="-457200">
              <a:buFont typeface="+mj-lt"/>
              <a:buAutoNum type="arabicPeriod"/>
            </a:pPr>
            <a:r>
              <a:rPr lang="en-US" sz="2400" dirty="0"/>
              <a:t>75% data was used for training and 25% data was used for testing</a:t>
            </a:r>
          </a:p>
          <a:p>
            <a:pPr marL="457200" indent="-457200">
              <a:buFont typeface="+mj-lt"/>
              <a:buAutoNum type="arabicPeriod"/>
            </a:pPr>
            <a:r>
              <a:rPr lang="en-US" sz="2400" dirty="0"/>
              <a:t>Accuracy was 69.72%</a:t>
            </a:r>
          </a:p>
          <a:p>
            <a:r>
              <a:rPr lang="en-US" sz="2800" dirty="0"/>
              <a:t>Random Forest:</a:t>
            </a:r>
            <a:endParaRPr lang="en-US" sz="3000" dirty="0"/>
          </a:p>
          <a:p>
            <a:pPr marL="514350" indent="-514350">
              <a:buFont typeface="+mj-lt"/>
              <a:buAutoNum type="arabicPeriod"/>
            </a:pPr>
            <a:r>
              <a:rPr lang="en-US" sz="2800" dirty="0"/>
              <a:t>80% data was used for training and 20% data was used for testing</a:t>
            </a:r>
          </a:p>
          <a:p>
            <a:pPr marL="514350" indent="-514350">
              <a:buFont typeface="+mj-lt"/>
              <a:buAutoNum type="arabicPeriod"/>
            </a:pPr>
            <a:r>
              <a:rPr lang="en-US" sz="2800" dirty="0"/>
              <a:t>Accuracy was 79.76</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518195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5D61E-5552-694D-9D68-7D52DE5849E9}"/>
              </a:ext>
            </a:extLst>
          </p:cNvPr>
          <p:cNvSpPr>
            <a:spLocks noGrp="1"/>
          </p:cNvSpPr>
          <p:nvPr>
            <p:ph type="title"/>
          </p:nvPr>
        </p:nvSpPr>
        <p:spPr>
          <a:xfrm>
            <a:off x="1221829" y="126124"/>
            <a:ext cx="10131425" cy="704193"/>
          </a:xfrm>
        </p:spPr>
        <p:txBody>
          <a:bodyPr/>
          <a:lstStyle/>
          <a:p>
            <a:r>
              <a:rPr lang="en-US" dirty="0"/>
              <a:t>     Detail of machine learning models</a:t>
            </a:r>
          </a:p>
        </p:txBody>
      </p:sp>
      <p:sp>
        <p:nvSpPr>
          <p:cNvPr id="3" name="Content Placeholder 2">
            <a:extLst>
              <a:ext uri="{FF2B5EF4-FFF2-40B4-BE49-F238E27FC236}">
                <a16:creationId xmlns:a16="http://schemas.microsoft.com/office/drawing/2014/main" id="{7D2E7F7F-E2DD-2B45-B654-F7B79EF20D64}"/>
              </a:ext>
            </a:extLst>
          </p:cNvPr>
          <p:cNvSpPr>
            <a:spLocks noGrp="1"/>
          </p:cNvSpPr>
          <p:nvPr>
            <p:ph idx="1"/>
          </p:nvPr>
        </p:nvSpPr>
        <p:spPr>
          <a:xfrm>
            <a:off x="0" y="945931"/>
            <a:ext cx="12191999" cy="5912069"/>
          </a:xfrm>
        </p:spPr>
        <p:txBody>
          <a:bodyPr/>
          <a:lstStyle/>
          <a:p>
            <a:r>
              <a:rPr lang="en-US" sz="2800" dirty="0"/>
              <a:t>Classification Neural Network:</a:t>
            </a:r>
          </a:p>
          <a:p>
            <a:pPr marL="457200" indent="-457200">
              <a:buFont typeface="+mj-lt"/>
              <a:buAutoNum type="arabicPeriod"/>
            </a:pPr>
            <a:r>
              <a:rPr lang="en-US" sz="2400" dirty="0"/>
              <a:t>80% data was used for training and 20% data was used for testing</a:t>
            </a:r>
          </a:p>
          <a:p>
            <a:pPr marL="457200" indent="-457200">
              <a:buFont typeface="+mj-lt"/>
              <a:buAutoNum type="arabicPeriod"/>
            </a:pPr>
            <a:r>
              <a:rPr lang="en-US" sz="2400" dirty="0"/>
              <a:t>Accuracy was 81.14%</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04E66080-43FB-7F47-8CB6-4DA00A8A640F}"/>
              </a:ext>
            </a:extLst>
          </p:cNvPr>
          <p:cNvPicPr/>
          <p:nvPr/>
        </p:nvPicPr>
        <p:blipFill>
          <a:blip r:embed="rId2">
            <a:extLst>
              <a:ext uri="{28A0092B-C50C-407E-A947-70E740481C1C}">
                <a14:useLocalDpi xmlns:a14="http://schemas.microsoft.com/office/drawing/2010/main" val="0"/>
              </a:ext>
            </a:extLst>
          </a:blip>
          <a:stretch>
            <a:fillRect/>
          </a:stretch>
        </p:blipFill>
        <p:spPr>
          <a:xfrm>
            <a:off x="2228193" y="2427890"/>
            <a:ext cx="7725104" cy="4430110"/>
          </a:xfrm>
          <a:prstGeom prst="rect">
            <a:avLst/>
          </a:prstGeom>
        </p:spPr>
      </p:pic>
    </p:spTree>
    <p:extLst>
      <p:ext uri="{BB962C8B-B14F-4D97-AF65-F5344CB8AC3E}">
        <p14:creationId xmlns:p14="http://schemas.microsoft.com/office/powerpoint/2010/main" val="4162207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8DCF-5959-BC44-A275-BD4A134EB9E2}"/>
              </a:ext>
            </a:extLst>
          </p:cNvPr>
          <p:cNvSpPr>
            <a:spLocks noGrp="1"/>
          </p:cNvSpPr>
          <p:nvPr>
            <p:ph type="title"/>
          </p:nvPr>
        </p:nvSpPr>
        <p:spPr>
          <a:xfrm>
            <a:off x="1030287" y="189187"/>
            <a:ext cx="10131425" cy="693683"/>
          </a:xfrm>
        </p:spPr>
        <p:txBody>
          <a:bodyPr>
            <a:normAutofit fontScale="90000"/>
          </a:bodyPr>
          <a:lstStyle/>
          <a:p>
            <a:r>
              <a:rPr lang="en-US" dirty="0"/>
              <a:t>     Machine learning models accuracy comparison</a:t>
            </a:r>
          </a:p>
        </p:txBody>
      </p:sp>
      <p:pic>
        <p:nvPicPr>
          <p:cNvPr id="4" name="Content Placeholder 3">
            <a:extLst>
              <a:ext uri="{FF2B5EF4-FFF2-40B4-BE49-F238E27FC236}">
                <a16:creationId xmlns:a16="http://schemas.microsoft.com/office/drawing/2014/main" id="{19BB1017-21E0-EF4F-BD66-0871F7C57F7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030287" y="1030014"/>
            <a:ext cx="10005575" cy="5827986"/>
          </a:xfrm>
          <a:prstGeom prst="rect">
            <a:avLst/>
          </a:prstGeom>
        </p:spPr>
      </p:pic>
    </p:spTree>
    <p:extLst>
      <p:ext uri="{BB962C8B-B14F-4D97-AF65-F5344CB8AC3E}">
        <p14:creationId xmlns:p14="http://schemas.microsoft.com/office/powerpoint/2010/main" val="3570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E745B-1088-964E-B00F-D028119872AE}"/>
              </a:ext>
            </a:extLst>
          </p:cNvPr>
          <p:cNvSpPr>
            <a:spLocks noGrp="1"/>
          </p:cNvSpPr>
          <p:nvPr>
            <p:ph type="title"/>
          </p:nvPr>
        </p:nvSpPr>
        <p:spPr>
          <a:xfrm>
            <a:off x="1030287" y="157656"/>
            <a:ext cx="10131425" cy="725214"/>
          </a:xfrm>
        </p:spPr>
        <p:txBody>
          <a:bodyPr/>
          <a:lstStyle/>
          <a:p>
            <a:r>
              <a:rPr lang="en-US" dirty="0"/>
              <a:t>                                Shiny application</a:t>
            </a:r>
          </a:p>
        </p:txBody>
      </p:sp>
      <p:sp>
        <p:nvSpPr>
          <p:cNvPr id="3" name="Content Placeholder 2">
            <a:extLst>
              <a:ext uri="{FF2B5EF4-FFF2-40B4-BE49-F238E27FC236}">
                <a16:creationId xmlns:a16="http://schemas.microsoft.com/office/drawing/2014/main" id="{E1FCB6EB-A968-4842-9A79-3D43DA6A47EC}"/>
              </a:ext>
            </a:extLst>
          </p:cNvPr>
          <p:cNvSpPr>
            <a:spLocks noGrp="1"/>
          </p:cNvSpPr>
          <p:nvPr>
            <p:ph idx="1"/>
          </p:nvPr>
        </p:nvSpPr>
        <p:spPr>
          <a:xfrm>
            <a:off x="0" y="882870"/>
            <a:ext cx="12191999" cy="5975129"/>
          </a:xfrm>
        </p:spPr>
        <p:txBody>
          <a:bodyPr/>
          <a:lstStyle/>
          <a:p>
            <a:r>
              <a:rPr lang="en-AU" sz="2400" dirty="0"/>
              <a:t>Shiny application we have made for our project is interactive. It consists of 5 tabs name as “</a:t>
            </a:r>
            <a:r>
              <a:rPr lang="en-AU" sz="2400" dirty="0" err="1"/>
              <a:t>DataExploration</a:t>
            </a:r>
            <a:r>
              <a:rPr lang="en-AU" sz="2400" dirty="0"/>
              <a:t>”, “Plots”, “Models”, “Models Accuracy Comparison”, and “Prediction”.</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1F13619-290C-AE41-B40A-40803BBA3CC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777765" y="1744717"/>
            <a:ext cx="10531365" cy="5113283"/>
          </a:xfrm>
          <a:prstGeom prst="rect">
            <a:avLst/>
          </a:prstGeom>
        </p:spPr>
      </p:pic>
    </p:spTree>
    <p:extLst>
      <p:ext uri="{BB962C8B-B14F-4D97-AF65-F5344CB8AC3E}">
        <p14:creationId xmlns:p14="http://schemas.microsoft.com/office/powerpoint/2010/main" val="379476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52CF-13CE-D24E-8739-B97FECA98385}"/>
              </a:ext>
            </a:extLst>
          </p:cNvPr>
          <p:cNvSpPr>
            <a:spLocks noGrp="1"/>
          </p:cNvSpPr>
          <p:nvPr>
            <p:ph type="title"/>
          </p:nvPr>
        </p:nvSpPr>
        <p:spPr>
          <a:xfrm>
            <a:off x="1030287" y="136635"/>
            <a:ext cx="10131425" cy="704193"/>
          </a:xfrm>
        </p:spPr>
        <p:txBody>
          <a:bodyPr/>
          <a:lstStyle/>
          <a:p>
            <a:r>
              <a:rPr lang="en-US" dirty="0"/>
              <a:t>                            Shiny application</a:t>
            </a:r>
          </a:p>
        </p:txBody>
      </p:sp>
      <p:sp>
        <p:nvSpPr>
          <p:cNvPr id="3" name="Content Placeholder 2">
            <a:extLst>
              <a:ext uri="{FF2B5EF4-FFF2-40B4-BE49-F238E27FC236}">
                <a16:creationId xmlns:a16="http://schemas.microsoft.com/office/drawing/2014/main" id="{C8320CA1-0EE3-A343-A04D-B24C751CB63B}"/>
              </a:ext>
            </a:extLst>
          </p:cNvPr>
          <p:cNvSpPr>
            <a:spLocks noGrp="1"/>
          </p:cNvSpPr>
          <p:nvPr>
            <p:ph idx="1"/>
          </p:nvPr>
        </p:nvSpPr>
        <p:spPr>
          <a:xfrm>
            <a:off x="0" y="1019503"/>
            <a:ext cx="12191999" cy="5838497"/>
          </a:xfrm>
        </p:spPr>
        <p:txBody>
          <a:bodyPr/>
          <a:lstStyle/>
          <a:p>
            <a:endParaRPr lang="en-AU" sz="2400" dirty="0"/>
          </a:p>
          <a:p>
            <a:r>
              <a:rPr lang="en-AU" sz="2400" dirty="0"/>
              <a:t>First tab “</a:t>
            </a:r>
            <a:r>
              <a:rPr lang="en-AU" sz="2400" dirty="0" err="1"/>
              <a:t>DataExploration</a:t>
            </a:r>
            <a:r>
              <a:rPr lang="en-AU" sz="2400" dirty="0"/>
              <a:t>” have a drop-down menu in the sidebar, drop-down menu has many options for data exploration. After selecting data exploration type from drop-down menu, the respective result will be displayed in the main panel.</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2481EABD-2FC2-D24B-888B-D43C98ADA91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40827" y="2091559"/>
            <a:ext cx="10541875" cy="4766441"/>
          </a:xfrm>
          <a:prstGeom prst="rect">
            <a:avLst/>
          </a:prstGeom>
        </p:spPr>
      </p:pic>
    </p:spTree>
    <p:extLst>
      <p:ext uri="{BB962C8B-B14F-4D97-AF65-F5344CB8AC3E}">
        <p14:creationId xmlns:p14="http://schemas.microsoft.com/office/powerpoint/2010/main" val="30317986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57F41-74C4-C444-8B9B-AE39912E0FD1}"/>
              </a:ext>
            </a:extLst>
          </p:cNvPr>
          <p:cNvSpPr>
            <a:spLocks noGrp="1"/>
          </p:cNvSpPr>
          <p:nvPr>
            <p:ph type="title"/>
          </p:nvPr>
        </p:nvSpPr>
        <p:spPr>
          <a:xfrm>
            <a:off x="1030287" y="136635"/>
            <a:ext cx="10131425" cy="630621"/>
          </a:xfrm>
        </p:spPr>
        <p:txBody>
          <a:bodyPr>
            <a:normAutofit fontScale="90000"/>
          </a:bodyPr>
          <a:lstStyle/>
          <a:p>
            <a:r>
              <a:rPr lang="en-US" dirty="0"/>
              <a:t>                                    Shiny application</a:t>
            </a:r>
          </a:p>
        </p:txBody>
      </p:sp>
      <p:sp>
        <p:nvSpPr>
          <p:cNvPr id="3" name="Content Placeholder 2">
            <a:extLst>
              <a:ext uri="{FF2B5EF4-FFF2-40B4-BE49-F238E27FC236}">
                <a16:creationId xmlns:a16="http://schemas.microsoft.com/office/drawing/2014/main" id="{D0B544AC-5137-7344-AE0C-5176A4A8E0C8}"/>
              </a:ext>
            </a:extLst>
          </p:cNvPr>
          <p:cNvSpPr>
            <a:spLocks noGrp="1"/>
          </p:cNvSpPr>
          <p:nvPr>
            <p:ph idx="1"/>
          </p:nvPr>
        </p:nvSpPr>
        <p:spPr>
          <a:xfrm>
            <a:off x="0" y="935420"/>
            <a:ext cx="12191999" cy="5922579"/>
          </a:xfrm>
        </p:spPr>
        <p:txBody>
          <a:bodyPr/>
          <a:lstStyle/>
          <a:p>
            <a:endParaRPr lang="en-AU" sz="2000" dirty="0"/>
          </a:p>
          <a:p>
            <a:endParaRPr lang="en-AU" sz="2400" dirty="0"/>
          </a:p>
          <a:p>
            <a:r>
              <a:rPr lang="en-AU" sz="2400" dirty="0"/>
              <a:t>There comes “Plot” tab, which have a drop-down menu in the sidebar, drop-down menu has many options for different type of graphs. After selecting plot type from drop-down menu, the respective plot will be displayed in the main panel. Some graph types have further plot options for attributes.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5E4FC673-6C9C-3347-AB60-7AAA7EC341E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355834" y="2417379"/>
            <a:ext cx="9480332" cy="4440621"/>
          </a:xfrm>
          <a:prstGeom prst="rect">
            <a:avLst/>
          </a:prstGeom>
        </p:spPr>
      </p:pic>
    </p:spTree>
    <p:extLst>
      <p:ext uri="{BB962C8B-B14F-4D97-AF65-F5344CB8AC3E}">
        <p14:creationId xmlns:p14="http://schemas.microsoft.com/office/powerpoint/2010/main" val="63311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B5F9-E263-2C4C-9E40-9E178584CDCB}"/>
              </a:ext>
            </a:extLst>
          </p:cNvPr>
          <p:cNvSpPr>
            <a:spLocks noGrp="1"/>
          </p:cNvSpPr>
          <p:nvPr>
            <p:ph type="title"/>
          </p:nvPr>
        </p:nvSpPr>
        <p:spPr>
          <a:xfrm>
            <a:off x="1030287" y="136635"/>
            <a:ext cx="10131425" cy="725214"/>
          </a:xfrm>
        </p:spPr>
        <p:txBody>
          <a:bodyPr/>
          <a:lstStyle/>
          <a:p>
            <a:r>
              <a:rPr lang="en-US" dirty="0"/>
              <a:t>                             Shiny application</a:t>
            </a:r>
          </a:p>
        </p:txBody>
      </p:sp>
      <p:sp>
        <p:nvSpPr>
          <p:cNvPr id="3" name="Content Placeholder 2">
            <a:extLst>
              <a:ext uri="{FF2B5EF4-FFF2-40B4-BE49-F238E27FC236}">
                <a16:creationId xmlns:a16="http://schemas.microsoft.com/office/drawing/2014/main" id="{3666E187-053A-0C40-AE6A-C3177981BF4F}"/>
              </a:ext>
            </a:extLst>
          </p:cNvPr>
          <p:cNvSpPr>
            <a:spLocks noGrp="1"/>
          </p:cNvSpPr>
          <p:nvPr>
            <p:ph idx="1"/>
          </p:nvPr>
        </p:nvSpPr>
        <p:spPr>
          <a:xfrm>
            <a:off x="0" y="977462"/>
            <a:ext cx="12191999" cy="5880537"/>
          </a:xfrm>
        </p:spPr>
        <p:txBody>
          <a:bodyPr/>
          <a:lstStyle/>
          <a:p>
            <a:endParaRPr lang="en-AU" dirty="0"/>
          </a:p>
          <a:p>
            <a:r>
              <a:rPr lang="en-AU" sz="2400" dirty="0"/>
              <a:t>Then it comes “Models” tab, which have a drop-down menu in the sidebar, drop-down menu has many options for different type of models. After selecting model type from drop-down menu, the respective accuracy detail of model will be displayed in the main panel.</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FD11B3EA-1669-EB44-8B14-5F48FAA76D7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24910" y="2039007"/>
            <a:ext cx="10363200" cy="4818993"/>
          </a:xfrm>
          <a:prstGeom prst="rect">
            <a:avLst/>
          </a:prstGeom>
        </p:spPr>
      </p:pic>
    </p:spTree>
    <p:extLst>
      <p:ext uri="{BB962C8B-B14F-4D97-AF65-F5344CB8AC3E}">
        <p14:creationId xmlns:p14="http://schemas.microsoft.com/office/powerpoint/2010/main" val="2556569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FEF54-F3F0-AC43-A6B9-236055FE986A}"/>
              </a:ext>
            </a:extLst>
          </p:cNvPr>
          <p:cNvSpPr>
            <a:spLocks noGrp="1"/>
          </p:cNvSpPr>
          <p:nvPr>
            <p:ph type="title"/>
          </p:nvPr>
        </p:nvSpPr>
        <p:spPr>
          <a:xfrm>
            <a:off x="1030287" y="157655"/>
            <a:ext cx="10131425" cy="588579"/>
          </a:xfrm>
        </p:spPr>
        <p:txBody>
          <a:bodyPr>
            <a:normAutofit fontScale="90000"/>
          </a:bodyPr>
          <a:lstStyle/>
          <a:p>
            <a:r>
              <a:rPr lang="en-US" dirty="0"/>
              <a:t>                                    Shiny application</a:t>
            </a:r>
          </a:p>
        </p:txBody>
      </p:sp>
      <p:sp>
        <p:nvSpPr>
          <p:cNvPr id="3" name="Content Placeholder 2">
            <a:extLst>
              <a:ext uri="{FF2B5EF4-FFF2-40B4-BE49-F238E27FC236}">
                <a16:creationId xmlns:a16="http://schemas.microsoft.com/office/drawing/2014/main" id="{239B389B-AC94-1D4A-B521-1DB9197FCF04}"/>
              </a:ext>
            </a:extLst>
          </p:cNvPr>
          <p:cNvSpPr>
            <a:spLocks noGrp="1"/>
          </p:cNvSpPr>
          <p:nvPr>
            <p:ph idx="1"/>
          </p:nvPr>
        </p:nvSpPr>
        <p:spPr>
          <a:xfrm>
            <a:off x="0" y="945931"/>
            <a:ext cx="12191999" cy="5912069"/>
          </a:xfrm>
        </p:spPr>
        <p:txBody>
          <a:bodyPr/>
          <a:lstStyle/>
          <a:p>
            <a:r>
              <a:rPr lang="en-AU" sz="2400" dirty="0"/>
              <a:t>There comes “Models Accuracy Comparison” tab, which will display the accuracy comparison graph of all models trained in our project.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D64C3DC-ADD2-F743-A92F-09A80B22060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03890" y="1734207"/>
            <a:ext cx="10415751" cy="5123793"/>
          </a:xfrm>
          <a:prstGeom prst="rect">
            <a:avLst/>
          </a:prstGeom>
        </p:spPr>
      </p:pic>
    </p:spTree>
    <p:extLst>
      <p:ext uri="{BB962C8B-B14F-4D97-AF65-F5344CB8AC3E}">
        <p14:creationId xmlns:p14="http://schemas.microsoft.com/office/powerpoint/2010/main" val="2419158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508D-0244-1A47-9A93-C71DBCE38B06}"/>
              </a:ext>
            </a:extLst>
          </p:cNvPr>
          <p:cNvSpPr>
            <a:spLocks noGrp="1"/>
          </p:cNvSpPr>
          <p:nvPr>
            <p:ph type="title"/>
          </p:nvPr>
        </p:nvSpPr>
        <p:spPr>
          <a:xfrm>
            <a:off x="1148257" y="126125"/>
            <a:ext cx="10131425" cy="672662"/>
          </a:xfrm>
        </p:spPr>
        <p:txBody>
          <a:bodyPr/>
          <a:lstStyle/>
          <a:p>
            <a:r>
              <a:rPr lang="en-US" dirty="0"/>
              <a:t>                           Shiny application</a:t>
            </a:r>
          </a:p>
        </p:txBody>
      </p:sp>
      <p:sp>
        <p:nvSpPr>
          <p:cNvPr id="3" name="Content Placeholder 2">
            <a:extLst>
              <a:ext uri="{FF2B5EF4-FFF2-40B4-BE49-F238E27FC236}">
                <a16:creationId xmlns:a16="http://schemas.microsoft.com/office/drawing/2014/main" id="{178E4ABF-8F3E-8143-9B3B-8304DF1F0A9B}"/>
              </a:ext>
            </a:extLst>
          </p:cNvPr>
          <p:cNvSpPr>
            <a:spLocks noGrp="1"/>
          </p:cNvSpPr>
          <p:nvPr>
            <p:ph idx="1"/>
          </p:nvPr>
        </p:nvSpPr>
        <p:spPr>
          <a:xfrm>
            <a:off x="0" y="893379"/>
            <a:ext cx="12191999" cy="5964621"/>
          </a:xfrm>
        </p:spPr>
        <p:txBody>
          <a:bodyPr/>
          <a:lstStyle/>
          <a:p>
            <a:endParaRPr lang="en-US" dirty="0"/>
          </a:p>
          <a:p>
            <a:r>
              <a:rPr lang="en-AU" sz="2400" dirty="0"/>
              <a:t>There comes the “Prediction” tab, in which we will adjust different inputs according to our requirements. Then according to selected inputs, the prediction will be done and after clicking on show output button, the prediction result will be displayed in the main panel.</a:t>
            </a:r>
            <a:endParaRPr lang="en-US" sz="24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70797EF0-FC46-D149-B738-63EC27014DE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977462" y="2060028"/>
            <a:ext cx="10302220" cy="4797972"/>
          </a:xfrm>
          <a:prstGeom prst="rect">
            <a:avLst/>
          </a:prstGeom>
        </p:spPr>
      </p:pic>
    </p:spTree>
    <p:extLst>
      <p:ext uri="{BB962C8B-B14F-4D97-AF65-F5344CB8AC3E}">
        <p14:creationId xmlns:p14="http://schemas.microsoft.com/office/powerpoint/2010/main" val="84704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4D8C5-A221-B64F-8FFD-02A53997D315}"/>
              </a:ext>
            </a:extLst>
          </p:cNvPr>
          <p:cNvSpPr>
            <a:spLocks noGrp="1"/>
          </p:cNvSpPr>
          <p:nvPr>
            <p:ph type="title"/>
          </p:nvPr>
        </p:nvSpPr>
        <p:spPr>
          <a:xfrm>
            <a:off x="1263870" y="157656"/>
            <a:ext cx="10131425" cy="1030014"/>
          </a:xfrm>
        </p:spPr>
        <p:txBody>
          <a:bodyPr/>
          <a:lstStyle/>
          <a:p>
            <a:r>
              <a:rPr lang="en-US" dirty="0"/>
              <a:t>                             INTRODUCTION</a:t>
            </a:r>
          </a:p>
        </p:txBody>
      </p:sp>
      <p:sp>
        <p:nvSpPr>
          <p:cNvPr id="3" name="Content Placeholder 2">
            <a:extLst>
              <a:ext uri="{FF2B5EF4-FFF2-40B4-BE49-F238E27FC236}">
                <a16:creationId xmlns:a16="http://schemas.microsoft.com/office/drawing/2014/main" id="{C0033B47-8CC9-4A48-AB6D-924AF780C9B6}"/>
              </a:ext>
            </a:extLst>
          </p:cNvPr>
          <p:cNvSpPr>
            <a:spLocks noGrp="1"/>
          </p:cNvSpPr>
          <p:nvPr>
            <p:ph idx="1"/>
          </p:nvPr>
        </p:nvSpPr>
        <p:spPr>
          <a:xfrm>
            <a:off x="315310" y="1303283"/>
            <a:ext cx="11508827" cy="5223641"/>
          </a:xfrm>
        </p:spPr>
        <p:txBody>
          <a:bodyPr>
            <a:normAutofit fontScale="92500" lnSpcReduction="10000"/>
          </a:bodyPr>
          <a:lstStyle/>
          <a:p>
            <a:endParaRPr lang="en-US" sz="2400" dirty="0"/>
          </a:p>
          <a:p>
            <a:r>
              <a:rPr lang="en-US" sz="2800" dirty="0"/>
              <a:t>Location of Data Source:</a:t>
            </a:r>
          </a:p>
          <a:p>
            <a:pPr marL="0" indent="0">
              <a:buNone/>
            </a:pPr>
            <a:endParaRPr lang="en-US" dirty="0"/>
          </a:p>
          <a:p>
            <a:pPr>
              <a:buFont typeface="Courier New" panose="02070309020205020404" pitchFamily="49" charset="0"/>
              <a:buChar char="o"/>
            </a:pPr>
            <a:r>
              <a:rPr lang="en-US" sz="2400" dirty="0"/>
              <a:t>We get this dataset from UCI website: </a:t>
            </a:r>
            <a:r>
              <a:rPr lang="en-US" sz="2400" u="sng" dirty="0">
                <a:hlinkClick r:id="rId2"/>
              </a:rPr>
              <a:t>http://archive.ics.uci.edu/ml/datasets/default+of+credit+card+clients</a:t>
            </a:r>
            <a:endParaRPr lang="en-AU" sz="2400" dirty="0"/>
          </a:p>
          <a:p>
            <a:r>
              <a:rPr lang="en-US" sz="2800" dirty="0"/>
              <a:t>Dataset Name:</a:t>
            </a:r>
          </a:p>
          <a:p>
            <a:pPr marL="0" indent="0">
              <a:buNone/>
            </a:pPr>
            <a:endParaRPr lang="en-US" dirty="0"/>
          </a:p>
          <a:p>
            <a:pPr>
              <a:buFont typeface="Courier New" panose="02070309020205020404" pitchFamily="49" charset="0"/>
              <a:buChar char="o"/>
            </a:pPr>
            <a:r>
              <a:rPr lang="en-US" sz="2400" dirty="0"/>
              <a:t>“Default of Credit Card Clients”</a:t>
            </a:r>
          </a:p>
          <a:p>
            <a:pPr marL="0" indent="0">
              <a:buNone/>
            </a:pPr>
            <a:endParaRPr lang="en-US" dirty="0"/>
          </a:p>
          <a:p>
            <a:r>
              <a:rPr lang="en-US" sz="2800" dirty="0"/>
              <a:t>Dimensions of Dataset:</a:t>
            </a:r>
          </a:p>
          <a:p>
            <a:pPr marL="0" indent="0">
              <a:buNone/>
            </a:pPr>
            <a:endParaRPr lang="en-US" dirty="0"/>
          </a:p>
          <a:p>
            <a:pPr>
              <a:buFont typeface="Courier New" panose="02070309020205020404" pitchFamily="49" charset="0"/>
              <a:buChar char="o"/>
            </a:pPr>
            <a:r>
              <a:rPr lang="en-US" sz="2400" dirty="0"/>
              <a:t>Rows: 30000, Columns: 25</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8023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9569B-A8B3-B342-A0FC-4C292AE9BD2D}"/>
              </a:ext>
            </a:extLst>
          </p:cNvPr>
          <p:cNvSpPr>
            <a:spLocks noGrp="1"/>
          </p:cNvSpPr>
          <p:nvPr>
            <p:ph type="title"/>
          </p:nvPr>
        </p:nvSpPr>
        <p:spPr>
          <a:xfrm>
            <a:off x="1127235" y="147145"/>
            <a:ext cx="10131425" cy="651641"/>
          </a:xfrm>
        </p:spPr>
        <p:txBody>
          <a:bodyPr/>
          <a:lstStyle/>
          <a:p>
            <a:r>
              <a:rPr lang="en-US" dirty="0"/>
              <a:t>                             Shiny application</a:t>
            </a:r>
          </a:p>
        </p:txBody>
      </p:sp>
      <p:sp>
        <p:nvSpPr>
          <p:cNvPr id="3" name="Content Placeholder 2">
            <a:extLst>
              <a:ext uri="{FF2B5EF4-FFF2-40B4-BE49-F238E27FC236}">
                <a16:creationId xmlns:a16="http://schemas.microsoft.com/office/drawing/2014/main" id="{F98B8891-1FD0-FD41-9110-FD0B0424707E}"/>
              </a:ext>
            </a:extLst>
          </p:cNvPr>
          <p:cNvSpPr>
            <a:spLocks noGrp="1"/>
          </p:cNvSpPr>
          <p:nvPr>
            <p:ph idx="1"/>
          </p:nvPr>
        </p:nvSpPr>
        <p:spPr>
          <a:xfrm>
            <a:off x="0" y="1008993"/>
            <a:ext cx="12191999" cy="5849007"/>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C3B5A895-F71F-0F45-8D3F-7C6E9AA0A260}"/>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08993" y="1093076"/>
            <a:ext cx="10249668" cy="5764924"/>
          </a:xfrm>
          <a:prstGeom prst="rect">
            <a:avLst/>
          </a:prstGeom>
        </p:spPr>
      </p:pic>
    </p:spTree>
    <p:extLst>
      <p:ext uri="{BB962C8B-B14F-4D97-AF65-F5344CB8AC3E}">
        <p14:creationId xmlns:p14="http://schemas.microsoft.com/office/powerpoint/2010/main" val="1431817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3BE9E-25DC-974F-9CCE-164099B98D89}"/>
              </a:ext>
            </a:extLst>
          </p:cNvPr>
          <p:cNvSpPr>
            <a:spLocks noGrp="1"/>
          </p:cNvSpPr>
          <p:nvPr>
            <p:ph type="title"/>
          </p:nvPr>
        </p:nvSpPr>
        <p:spPr>
          <a:xfrm>
            <a:off x="1127235" y="168167"/>
            <a:ext cx="10131425" cy="788276"/>
          </a:xfrm>
        </p:spPr>
        <p:txBody>
          <a:bodyPr/>
          <a:lstStyle/>
          <a:p>
            <a:r>
              <a:rPr lang="en-US" dirty="0"/>
              <a:t>                              Shiny application</a:t>
            </a:r>
          </a:p>
        </p:txBody>
      </p:sp>
      <p:pic>
        <p:nvPicPr>
          <p:cNvPr id="4" name="Content Placeholder 3">
            <a:extLst>
              <a:ext uri="{FF2B5EF4-FFF2-40B4-BE49-F238E27FC236}">
                <a16:creationId xmlns:a16="http://schemas.microsoft.com/office/drawing/2014/main" id="{CB4DB831-9157-C64C-8F7A-26162A2B283F}"/>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765" y="1061544"/>
            <a:ext cx="10720551" cy="5796455"/>
          </a:xfrm>
          <a:prstGeom prst="rect">
            <a:avLst/>
          </a:prstGeom>
        </p:spPr>
      </p:pic>
    </p:spTree>
    <p:extLst>
      <p:ext uri="{BB962C8B-B14F-4D97-AF65-F5344CB8AC3E}">
        <p14:creationId xmlns:p14="http://schemas.microsoft.com/office/powerpoint/2010/main" val="721998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5500-5A50-4144-A59B-69099F9616DB}"/>
              </a:ext>
            </a:extLst>
          </p:cNvPr>
          <p:cNvSpPr>
            <a:spLocks noGrp="1"/>
          </p:cNvSpPr>
          <p:nvPr>
            <p:ph type="title"/>
          </p:nvPr>
        </p:nvSpPr>
        <p:spPr>
          <a:xfrm>
            <a:off x="1030287" y="239486"/>
            <a:ext cx="10131425" cy="740229"/>
          </a:xfrm>
        </p:spPr>
        <p:txBody>
          <a:bodyPr/>
          <a:lstStyle/>
          <a:p>
            <a:r>
              <a:rPr lang="en-US" dirty="0"/>
              <a:t>                                Introduction</a:t>
            </a:r>
          </a:p>
        </p:txBody>
      </p:sp>
      <p:sp>
        <p:nvSpPr>
          <p:cNvPr id="3" name="Content Placeholder 2">
            <a:extLst>
              <a:ext uri="{FF2B5EF4-FFF2-40B4-BE49-F238E27FC236}">
                <a16:creationId xmlns:a16="http://schemas.microsoft.com/office/drawing/2014/main" id="{062BFF28-674E-684D-A839-37BEDAE0272A}"/>
              </a:ext>
            </a:extLst>
          </p:cNvPr>
          <p:cNvSpPr>
            <a:spLocks noGrp="1"/>
          </p:cNvSpPr>
          <p:nvPr>
            <p:ph idx="1"/>
          </p:nvPr>
        </p:nvSpPr>
        <p:spPr>
          <a:xfrm>
            <a:off x="0" y="1110343"/>
            <a:ext cx="12191999" cy="5747657"/>
          </a:xfrm>
        </p:spPr>
        <p:txBody>
          <a:bodyPr>
            <a:normAutofit fontScale="92500" lnSpcReduction="10000"/>
          </a:bodyPr>
          <a:lstStyle/>
          <a:p>
            <a:endParaRPr lang="en-US" dirty="0"/>
          </a:p>
          <a:p>
            <a:r>
              <a:rPr lang="en-US" sz="2400" dirty="0"/>
              <a:t>Education Variable:</a:t>
            </a:r>
          </a:p>
          <a:p>
            <a:pPr marL="457200" indent="-457200">
              <a:buFont typeface="+mj-lt"/>
              <a:buAutoNum type="arabicPeriod"/>
            </a:pPr>
            <a:r>
              <a:rPr lang="en-US" sz="2000" dirty="0"/>
              <a:t>Education variable represent qualification of customer/client. </a:t>
            </a:r>
          </a:p>
          <a:p>
            <a:r>
              <a:rPr lang="en-US" sz="2400" dirty="0"/>
              <a:t>Marriage Variable:</a:t>
            </a:r>
          </a:p>
          <a:p>
            <a:pPr marL="457200" indent="-457200">
              <a:buFont typeface="+mj-lt"/>
              <a:buAutoNum type="arabicPeriod"/>
            </a:pPr>
            <a:r>
              <a:rPr lang="en-US" sz="2000" dirty="0"/>
              <a:t>This variable represent marital status of client. 1 = married, 2 = single, 3 = others</a:t>
            </a:r>
          </a:p>
          <a:p>
            <a:r>
              <a:rPr lang="en-US" sz="2400" dirty="0"/>
              <a:t>PAY_0, PAY_2, PAY_3, PAY_4, PAY_5, PAY_6:</a:t>
            </a:r>
          </a:p>
          <a:p>
            <a:pPr marL="457200" indent="-457200">
              <a:buFont typeface="+mj-lt"/>
              <a:buAutoNum type="arabicPeriod"/>
            </a:pPr>
            <a:r>
              <a:rPr lang="en-US" sz="2000" dirty="0"/>
              <a:t>These variables represent repayment status in months. -2 = no consumption, -1 = pay duly, 0 = use of revolving credit, 1 = payment duly for 1 month, 2 = payment duly for 2 months ……….. 9  = payment duly for 9 months</a:t>
            </a:r>
          </a:p>
          <a:p>
            <a:r>
              <a:rPr lang="en-US" sz="2400" dirty="0"/>
              <a:t>BILL_AMT1, BILL_AMT_2, BILL_AMT3, BILL_AMT4, BILL_AMT5, BILL_AMT6:</a:t>
            </a:r>
          </a:p>
          <a:p>
            <a:pPr marL="342900" indent="-342900">
              <a:buFont typeface="+mj-lt"/>
              <a:buAutoNum type="arabicPeriod"/>
            </a:pPr>
            <a:r>
              <a:rPr lang="en-US" sz="2000" dirty="0"/>
              <a:t>This variable represent amount of bill statement in different months</a:t>
            </a:r>
          </a:p>
          <a:p>
            <a:r>
              <a:rPr lang="en-US" sz="2400" dirty="0"/>
              <a:t>PAY_AMT1, PAY_AMT2, PAY_AMT3, PAY_AMT4, PAY_AMT5, PAY_AMT6:</a:t>
            </a:r>
          </a:p>
          <a:p>
            <a:pPr marL="457200" indent="-457200">
              <a:buFont typeface="+mj-lt"/>
              <a:buAutoNum type="arabicPeriod"/>
            </a:pPr>
            <a:r>
              <a:rPr lang="en-US" sz="2000" dirty="0"/>
              <a:t>This variable represent amount of previous payments in different months.</a:t>
            </a:r>
          </a:p>
          <a:p>
            <a:r>
              <a:rPr lang="en-US" sz="2400" dirty="0" err="1"/>
              <a:t>Default_payment_next_month</a:t>
            </a:r>
            <a:r>
              <a:rPr lang="en-US" sz="2400" dirty="0"/>
              <a:t>:</a:t>
            </a:r>
          </a:p>
          <a:p>
            <a:pPr marL="457200" indent="-457200">
              <a:buFont typeface="+mj-lt"/>
              <a:buAutoNum type="arabicPeriod"/>
            </a:pPr>
            <a:r>
              <a:rPr lang="en-US" sz="2000" dirty="0"/>
              <a:t>This variable represent default of credit card client next month. 0 = no default, 1 </a:t>
            </a:r>
            <a:r>
              <a:rPr lang="en-US" sz="2000"/>
              <a:t>= default.</a:t>
            </a:r>
            <a:endParaRPr lang="en-US" sz="2000" dirty="0"/>
          </a:p>
          <a:p>
            <a:endParaRPr lang="en-US" dirty="0"/>
          </a:p>
          <a:p>
            <a:endParaRPr lang="en-US" dirty="0"/>
          </a:p>
        </p:txBody>
      </p:sp>
    </p:spTree>
    <p:extLst>
      <p:ext uri="{BB962C8B-B14F-4D97-AF65-F5344CB8AC3E}">
        <p14:creationId xmlns:p14="http://schemas.microsoft.com/office/powerpoint/2010/main" val="4126391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1A586-F001-B34A-B08A-F5DC2CE6347D}"/>
              </a:ext>
            </a:extLst>
          </p:cNvPr>
          <p:cNvSpPr>
            <a:spLocks noGrp="1"/>
          </p:cNvSpPr>
          <p:nvPr>
            <p:ph type="title"/>
          </p:nvPr>
        </p:nvSpPr>
        <p:spPr>
          <a:xfrm>
            <a:off x="1030287" y="157655"/>
            <a:ext cx="10131425" cy="909145"/>
          </a:xfrm>
        </p:spPr>
        <p:txBody>
          <a:bodyPr/>
          <a:lstStyle/>
          <a:p>
            <a:r>
              <a:rPr lang="en-US" dirty="0"/>
              <a:t>                              INTRODUCTION</a:t>
            </a:r>
          </a:p>
        </p:txBody>
      </p:sp>
      <p:sp>
        <p:nvSpPr>
          <p:cNvPr id="3" name="Content Placeholder 2">
            <a:extLst>
              <a:ext uri="{FF2B5EF4-FFF2-40B4-BE49-F238E27FC236}">
                <a16:creationId xmlns:a16="http://schemas.microsoft.com/office/drawing/2014/main" id="{F769A72D-BC48-BB47-A235-13EF8ECB9521}"/>
              </a:ext>
            </a:extLst>
          </p:cNvPr>
          <p:cNvSpPr>
            <a:spLocks noGrp="1"/>
          </p:cNvSpPr>
          <p:nvPr>
            <p:ph idx="1"/>
          </p:nvPr>
        </p:nvSpPr>
        <p:spPr>
          <a:xfrm>
            <a:off x="357352" y="1282262"/>
            <a:ext cx="11435255" cy="5255171"/>
          </a:xfrm>
        </p:spPr>
        <p:txBody>
          <a:bodyPr>
            <a:normAutofit lnSpcReduction="10000"/>
          </a:bodyPr>
          <a:lstStyle/>
          <a:p>
            <a:r>
              <a:rPr lang="en-US" sz="2800" dirty="0"/>
              <a:t>Libraries:</a:t>
            </a:r>
          </a:p>
          <a:p>
            <a:pPr marL="0" indent="0">
              <a:buNone/>
            </a:pPr>
            <a:endParaRPr lang="en-US" sz="2800" dirty="0"/>
          </a:p>
          <a:p>
            <a:pPr marL="0" indent="0">
              <a:buNone/>
            </a:pPr>
            <a:r>
              <a:rPr lang="en-US" sz="2000" dirty="0"/>
              <a:t>1: ggplot2                        11: </a:t>
            </a:r>
            <a:r>
              <a:rPr lang="en-US" sz="2000" dirty="0" err="1"/>
              <a:t>plyr</a:t>
            </a:r>
            <a:endParaRPr lang="en-US" sz="2000" dirty="0"/>
          </a:p>
          <a:p>
            <a:pPr marL="0" indent="0">
              <a:buNone/>
            </a:pPr>
            <a:r>
              <a:rPr lang="en-US" sz="2000" dirty="0"/>
              <a:t>2: </a:t>
            </a:r>
            <a:r>
              <a:rPr lang="en-US" sz="2000" dirty="0" err="1"/>
              <a:t>naivebayes</a:t>
            </a:r>
            <a:r>
              <a:rPr lang="en-US" sz="2000" dirty="0"/>
              <a:t>                  12: </a:t>
            </a:r>
            <a:r>
              <a:rPr lang="en-US" sz="2000" dirty="0" err="1"/>
              <a:t>caTools</a:t>
            </a:r>
            <a:endParaRPr lang="en-US" sz="2000" dirty="0"/>
          </a:p>
          <a:p>
            <a:pPr marL="0" indent="0">
              <a:buNone/>
            </a:pPr>
            <a:r>
              <a:rPr lang="en-US" sz="2000" dirty="0"/>
              <a:t>3: </a:t>
            </a:r>
            <a:r>
              <a:rPr lang="en-US" sz="2000" dirty="0" err="1"/>
              <a:t>randomforest</a:t>
            </a:r>
            <a:r>
              <a:rPr lang="en-US" sz="2000" dirty="0"/>
              <a:t>             13: </a:t>
            </a:r>
            <a:r>
              <a:rPr lang="en-US" sz="2000" dirty="0" err="1"/>
              <a:t>naniar</a:t>
            </a:r>
            <a:endParaRPr lang="en-US" sz="2000" dirty="0"/>
          </a:p>
          <a:p>
            <a:pPr marL="0" indent="0">
              <a:buNone/>
            </a:pPr>
            <a:r>
              <a:rPr lang="en-US" sz="2000" dirty="0"/>
              <a:t>4: </a:t>
            </a:r>
            <a:r>
              <a:rPr lang="en-US" sz="2000" dirty="0" err="1"/>
              <a:t>dplyr</a:t>
            </a:r>
            <a:r>
              <a:rPr lang="en-US" sz="2000" dirty="0"/>
              <a:t>                             14: e1071</a:t>
            </a:r>
          </a:p>
          <a:p>
            <a:pPr marL="0" indent="0">
              <a:buNone/>
            </a:pPr>
            <a:r>
              <a:rPr lang="en-US" sz="2000" dirty="0"/>
              <a:t>5: </a:t>
            </a:r>
            <a:r>
              <a:rPr lang="en-US" sz="2000" dirty="0" err="1"/>
              <a:t>neuralnet</a:t>
            </a:r>
            <a:r>
              <a:rPr lang="en-US" sz="2000" dirty="0"/>
              <a:t>                     15: </a:t>
            </a:r>
            <a:r>
              <a:rPr lang="en-US" sz="2000" dirty="0" err="1"/>
              <a:t>readxl</a:t>
            </a:r>
            <a:endParaRPr lang="en-US" sz="2000" dirty="0"/>
          </a:p>
          <a:p>
            <a:pPr marL="0" indent="0">
              <a:buNone/>
            </a:pPr>
            <a:r>
              <a:rPr lang="en-US" sz="2000" dirty="0"/>
              <a:t>6: caret</a:t>
            </a:r>
          </a:p>
          <a:p>
            <a:pPr marL="0" indent="0">
              <a:buNone/>
            </a:pPr>
            <a:r>
              <a:rPr lang="en-US" sz="2000" dirty="0"/>
              <a:t>7: </a:t>
            </a:r>
            <a:r>
              <a:rPr lang="en-US" sz="2000" dirty="0" err="1"/>
              <a:t>rpart</a:t>
            </a:r>
            <a:endParaRPr lang="en-US" sz="2000" dirty="0"/>
          </a:p>
          <a:p>
            <a:pPr marL="0" indent="0">
              <a:buNone/>
            </a:pPr>
            <a:r>
              <a:rPr lang="en-US" sz="2000" dirty="0"/>
              <a:t>8: </a:t>
            </a:r>
            <a:r>
              <a:rPr lang="en-US" sz="2000" dirty="0" err="1"/>
              <a:t>rpart.plot</a:t>
            </a:r>
            <a:endParaRPr lang="en-US" sz="2000" dirty="0"/>
          </a:p>
          <a:p>
            <a:pPr marL="0" indent="0">
              <a:buNone/>
            </a:pPr>
            <a:r>
              <a:rPr lang="en-US" sz="2000" dirty="0"/>
              <a:t>9: class</a:t>
            </a:r>
          </a:p>
          <a:p>
            <a:pPr marL="0" indent="0">
              <a:buNone/>
            </a:pPr>
            <a:r>
              <a:rPr lang="en-US" sz="2000" dirty="0"/>
              <a:t>10: </a:t>
            </a:r>
            <a:r>
              <a:rPr lang="en-US" sz="2000" dirty="0" err="1"/>
              <a:t>tidyr</a:t>
            </a:r>
            <a:endParaRPr lang="en-US" sz="2000" dirty="0"/>
          </a:p>
          <a:p>
            <a:pPr marL="0" indent="0">
              <a:buNone/>
            </a:pPr>
            <a:endParaRPr lang="en-US" dirty="0"/>
          </a:p>
        </p:txBody>
      </p:sp>
    </p:spTree>
    <p:extLst>
      <p:ext uri="{BB962C8B-B14F-4D97-AF65-F5344CB8AC3E}">
        <p14:creationId xmlns:p14="http://schemas.microsoft.com/office/powerpoint/2010/main" val="92815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CD4B-48E6-B54F-A55C-3D483F3D1522}"/>
              </a:ext>
            </a:extLst>
          </p:cNvPr>
          <p:cNvSpPr>
            <a:spLocks noGrp="1"/>
          </p:cNvSpPr>
          <p:nvPr>
            <p:ph type="title"/>
          </p:nvPr>
        </p:nvSpPr>
        <p:spPr>
          <a:xfrm>
            <a:off x="822435" y="157656"/>
            <a:ext cx="10131425" cy="798786"/>
          </a:xfrm>
        </p:spPr>
        <p:txBody>
          <a:bodyPr/>
          <a:lstStyle/>
          <a:p>
            <a:r>
              <a:rPr lang="en-US" dirty="0"/>
              <a:t>                              Data exploration</a:t>
            </a:r>
          </a:p>
        </p:txBody>
      </p:sp>
      <p:sp>
        <p:nvSpPr>
          <p:cNvPr id="3" name="Content Placeholder 2">
            <a:extLst>
              <a:ext uri="{FF2B5EF4-FFF2-40B4-BE49-F238E27FC236}">
                <a16:creationId xmlns:a16="http://schemas.microsoft.com/office/drawing/2014/main" id="{7F4A4A4D-267B-174D-A2F3-8EA6143D52A2}"/>
              </a:ext>
            </a:extLst>
          </p:cNvPr>
          <p:cNvSpPr>
            <a:spLocks noGrp="1"/>
          </p:cNvSpPr>
          <p:nvPr>
            <p:ph idx="1"/>
          </p:nvPr>
        </p:nvSpPr>
        <p:spPr>
          <a:xfrm>
            <a:off x="0" y="851338"/>
            <a:ext cx="12192000" cy="6006661"/>
          </a:xfrm>
        </p:spPr>
        <p:txBody>
          <a:bodyPr/>
          <a:lstStyle/>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Summary of Data:</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3C0A16B-3DA0-A24D-894F-43B2C92E710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1345325"/>
            <a:ext cx="12192000" cy="5512676"/>
          </a:xfrm>
          <a:prstGeom prst="rect">
            <a:avLst/>
          </a:prstGeom>
        </p:spPr>
      </p:pic>
    </p:spTree>
    <p:extLst>
      <p:ext uri="{BB962C8B-B14F-4D97-AF65-F5344CB8AC3E}">
        <p14:creationId xmlns:p14="http://schemas.microsoft.com/office/powerpoint/2010/main" val="192622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34F9-47F4-2F4E-A343-BF3B55F3B246}"/>
              </a:ext>
            </a:extLst>
          </p:cNvPr>
          <p:cNvSpPr>
            <a:spLocks noGrp="1"/>
          </p:cNvSpPr>
          <p:nvPr>
            <p:ph type="title"/>
          </p:nvPr>
        </p:nvSpPr>
        <p:spPr>
          <a:xfrm>
            <a:off x="685801" y="126124"/>
            <a:ext cx="10131425" cy="630621"/>
          </a:xfrm>
        </p:spPr>
        <p:txBody>
          <a:bodyPr>
            <a:normAutofit fontScale="90000"/>
          </a:bodyPr>
          <a:lstStyle/>
          <a:p>
            <a:r>
              <a:rPr lang="en-US" dirty="0"/>
              <a:t>                                           Correlation</a:t>
            </a:r>
          </a:p>
        </p:txBody>
      </p:sp>
      <p:pic>
        <p:nvPicPr>
          <p:cNvPr id="8" name="Content Placeholder 7">
            <a:extLst>
              <a:ext uri="{FF2B5EF4-FFF2-40B4-BE49-F238E27FC236}">
                <a16:creationId xmlns:a16="http://schemas.microsoft.com/office/drawing/2014/main" id="{80F70882-4F05-8C49-975C-09F269C595E1}"/>
              </a:ext>
            </a:extLst>
          </p:cNvPr>
          <p:cNvPicPr>
            <a:picLocks noGrp="1" noChangeAspect="1"/>
          </p:cNvPicPr>
          <p:nvPr>
            <p:ph idx="1"/>
          </p:nvPr>
        </p:nvPicPr>
        <p:blipFill>
          <a:blip r:embed="rId2"/>
          <a:stretch>
            <a:fillRect/>
          </a:stretch>
        </p:blipFill>
        <p:spPr>
          <a:xfrm>
            <a:off x="1858250" y="631114"/>
            <a:ext cx="8242192" cy="6226886"/>
          </a:xfrm>
        </p:spPr>
      </p:pic>
    </p:spTree>
    <p:extLst>
      <p:ext uri="{BB962C8B-B14F-4D97-AF65-F5344CB8AC3E}">
        <p14:creationId xmlns:p14="http://schemas.microsoft.com/office/powerpoint/2010/main" val="1690380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5E4B0-E0B7-BD40-9F5D-985F07B8058E}"/>
              </a:ext>
            </a:extLst>
          </p:cNvPr>
          <p:cNvSpPr>
            <a:spLocks noGrp="1"/>
          </p:cNvSpPr>
          <p:nvPr>
            <p:ph type="title"/>
          </p:nvPr>
        </p:nvSpPr>
        <p:spPr>
          <a:xfrm>
            <a:off x="801415" y="183932"/>
            <a:ext cx="10131425" cy="772510"/>
          </a:xfrm>
        </p:spPr>
        <p:txBody>
          <a:bodyPr/>
          <a:lstStyle/>
          <a:p>
            <a:r>
              <a:rPr lang="en-US" dirty="0"/>
              <a:t>                                       Box plot</a:t>
            </a:r>
          </a:p>
        </p:txBody>
      </p:sp>
      <p:pic>
        <p:nvPicPr>
          <p:cNvPr id="4" name="Content Placeholder 3">
            <a:extLst>
              <a:ext uri="{FF2B5EF4-FFF2-40B4-BE49-F238E27FC236}">
                <a16:creationId xmlns:a16="http://schemas.microsoft.com/office/drawing/2014/main" id="{A05F7CC9-6E96-A24A-BEFF-5A54D453C54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592317" y="956442"/>
            <a:ext cx="9007366" cy="5901558"/>
          </a:xfrm>
          <a:prstGeom prst="rect">
            <a:avLst/>
          </a:prstGeom>
        </p:spPr>
      </p:pic>
    </p:spTree>
    <p:extLst>
      <p:ext uri="{BB962C8B-B14F-4D97-AF65-F5344CB8AC3E}">
        <p14:creationId xmlns:p14="http://schemas.microsoft.com/office/powerpoint/2010/main" val="1154731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EBDD3-5515-8740-845A-140B13AB8E7C}"/>
              </a:ext>
            </a:extLst>
          </p:cNvPr>
          <p:cNvSpPr>
            <a:spLocks noGrp="1"/>
          </p:cNvSpPr>
          <p:nvPr>
            <p:ph type="title"/>
          </p:nvPr>
        </p:nvSpPr>
        <p:spPr>
          <a:xfrm>
            <a:off x="896008" y="136634"/>
            <a:ext cx="10131425" cy="630621"/>
          </a:xfrm>
        </p:spPr>
        <p:txBody>
          <a:bodyPr>
            <a:normAutofit fontScale="90000"/>
          </a:bodyPr>
          <a:lstStyle/>
          <a:p>
            <a:r>
              <a:rPr lang="en-US" dirty="0"/>
              <a:t>                                             Box plot</a:t>
            </a:r>
          </a:p>
        </p:txBody>
      </p:sp>
      <p:pic>
        <p:nvPicPr>
          <p:cNvPr id="4" name="Content Placeholder 3">
            <a:extLst>
              <a:ext uri="{FF2B5EF4-FFF2-40B4-BE49-F238E27FC236}">
                <a16:creationId xmlns:a16="http://schemas.microsoft.com/office/drawing/2014/main" id="{E238AE5C-00FF-B048-B3DD-ECA93CA2616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65434" y="1030014"/>
            <a:ext cx="7840718" cy="5827986"/>
          </a:xfrm>
          <a:prstGeom prst="rect">
            <a:avLst/>
          </a:prstGeom>
        </p:spPr>
      </p:pic>
    </p:spTree>
    <p:extLst>
      <p:ext uri="{BB962C8B-B14F-4D97-AF65-F5344CB8AC3E}">
        <p14:creationId xmlns:p14="http://schemas.microsoft.com/office/powerpoint/2010/main" val="17187566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{EB58D72E-8866-8044-8860-94F9F232303F}tf10001058</Template>
  <TotalTime>940</TotalTime>
  <Words>918</Words>
  <Application>Microsoft Macintosh PowerPoint</Application>
  <PresentationFormat>Widescreen</PresentationFormat>
  <Paragraphs>239</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Celestial</vt:lpstr>
      <vt:lpstr>Introduction To Data Science</vt:lpstr>
      <vt:lpstr>                                introduction</vt:lpstr>
      <vt:lpstr>                             INTRODUCTION</vt:lpstr>
      <vt:lpstr>                                Introduction</vt:lpstr>
      <vt:lpstr>                              INTRODUCTION</vt:lpstr>
      <vt:lpstr>                              Data exploration</vt:lpstr>
      <vt:lpstr>                                           Correlation</vt:lpstr>
      <vt:lpstr>                                       Box plot</vt:lpstr>
      <vt:lpstr>                                             Box plot</vt:lpstr>
      <vt:lpstr>                                             Box plot</vt:lpstr>
      <vt:lpstr>                                         Bar plot</vt:lpstr>
      <vt:lpstr>                                         BAR PLOT</vt:lpstr>
      <vt:lpstr>                                             Bar plot</vt:lpstr>
      <vt:lpstr>                                       Dot plot</vt:lpstr>
      <vt:lpstr>                                      Dot plot</vt:lpstr>
      <vt:lpstr>                                       Dot plot</vt:lpstr>
      <vt:lpstr>                                    Violin plot</vt:lpstr>
      <vt:lpstr>                                    Violin plot</vt:lpstr>
      <vt:lpstr>                                    Violin plot</vt:lpstr>
      <vt:lpstr>              Machine learning modelling</vt:lpstr>
      <vt:lpstr>         Detail of machine learning models</vt:lpstr>
      <vt:lpstr>     Detail of machine learning models</vt:lpstr>
      <vt:lpstr>     Machine learning models accuracy comparison</vt:lpstr>
      <vt:lpstr>                                Shiny application</vt:lpstr>
      <vt:lpstr>                            Shiny application</vt:lpstr>
      <vt:lpstr>                                    Shiny application</vt:lpstr>
      <vt:lpstr>                             Shiny application</vt:lpstr>
      <vt:lpstr>                                    Shiny application</vt:lpstr>
      <vt:lpstr>                           Shiny application</vt:lpstr>
      <vt:lpstr>                             Shiny application</vt:lpstr>
      <vt:lpstr>                              Shiny application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mohsin basti</dc:creator>
  <cp:lastModifiedBy>mohsin basti</cp:lastModifiedBy>
  <cp:revision>68</cp:revision>
  <dcterms:created xsi:type="dcterms:W3CDTF">2020-06-28T15:53:30Z</dcterms:created>
  <dcterms:modified xsi:type="dcterms:W3CDTF">2020-06-29T08:11:11Z</dcterms:modified>
</cp:coreProperties>
</file>